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db6bb9f4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db6bb9f4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b6bb9f44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db6bb9f44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db6bb9f44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db6bb9f44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db6bb9f444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db6bb9f44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b6bb9f444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db6bb9f444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696969"/>
              </a:gs>
              <a:gs pos="100000">
                <a:srgbClr val="1D1D1D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11700" y="205950"/>
            <a:ext cx="3889500" cy="1833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11700" y="2234525"/>
            <a:ext cx="3889500" cy="2334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>
            <a:off x="4574400" y="0"/>
            <a:ext cx="45696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5323050" y="555900"/>
            <a:ext cx="3075000" cy="403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BDBDB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 txBox="1"/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2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291875" y="406900"/>
            <a:ext cx="30396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291938" y="2053718"/>
            <a:ext cx="3039600" cy="2378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3">
    <p:bg>
      <p:bgPr>
        <a:solidFill>
          <a:srgbClr val="FFFFFF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6"/>
          <p:cNvSpPr/>
          <p:nvPr/>
        </p:nvSpPr>
        <p:spPr>
          <a:xfrm>
            <a:off x="3389100" y="0"/>
            <a:ext cx="5754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6"/>
          <p:cNvSpPr txBox="1"/>
          <p:nvPr>
            <p:ph type="title"/>
          </p:nvPr>
        </p:nvSpPr>
        <p:spPr>
          <a:xfrm>
            <a:off x="321825" y="694100"/>
            <a:ext cx="2651400" cy="1781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72" name="Google Shape;72;p16"/>
          <p:cNvCxnSpPr/>
          <p:nvPr/>
        </p:nvCxnSpPr>
        <p:spPr>
          <a:xfrm>
            <a:off x="372950" y="511683"/>
            <a:ext cx="642300" cy="0"/>
          </a:xfrm>
          <a:prstGeom prst="straightConnector1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21825" y="2506879"/>
            <a:ext cx="2651400" cy="1937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4"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" name="Google Shape;76;p17"/>
          <p:cNvGrpSpPr/>
          <p:nvPr/>
        </p:nvGrpSpPr>
        <p:grpSpPr>
          <a:xfrm>
            <a:off x="2105247" y="1"/>
            <a:ext cx="7038765" cy="5138761"/>
            <a:chOff x="3388636" y="43347"/>
            <a:chExt cx="5755327" cy="4201767"/>
          </a:xfrm>
        </p:grpSpPr>
        <p:sp>
          <p:nvSpPr>
            <p:cNvPr id="77" name="Google Shape;77;p17"/>
            <p:cNvSpPr/>
            <p:nvPr/>
          </p:nvSpPr>
          <p:spPr>
            <a:xfrm>
              <a:off x="3837147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7"/>
            <p:cNvSpPr/>
            <p:nvPr/>
          </p:nvSpPr>
          <p:spPr>
            <a:xfrm>
              <a:off x="4285658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7"/>
            <p:cNvSpPr/>
            <p:nvPr/>
          </p:nvSpPr>
          <p:spPr>
            <a:xfrm>
              <a:off x="4734169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5182681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>
              <a:off x="5631192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7"/>
            <p:cNvSpPr/>
            <p:nvPr/>
          </p:nvSpPr>
          <p:spPr>
            <a:xfrm>
              <a:off x="6079703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7"/>
            <p:cNvSpPr/>
            <p:nvPr/>
          </p:nvSpPr>
          <p:spPr>
            <a:xfrm>
              <a:off x="6528215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7"/>
            <p:cNvSpPr/>
            <p:nvPr/>
          </p:nvSpPr>
          <p:spPr>
            <a:xfrm>
              <a:off x="6976726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7"/>
            <p:cNvSpPr/>
            <p:nvPr/>
          </p:nvSpPr>
          <p:spPr>
            <a:xfrm>
              <a:off x="7425229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7"/>
            <p:cNvSpPr/>
            <p:nvPr/>
          </p:nvSpPr>
          <p:spPr>
            <a:xfrm>
              <a:off x="7873740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7"/>
            <p:cNvSpPr/>
            <p:nvPr/>
          </p:nvSpPr>
          <p:spPr>
            <a:xfrm>
              <a:off x="8322251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7"/>
            <p:cNvSpPr/>
            <p:nvPr/>
          </p:nvSpPr>
          <p:spPr>
            <a:xfrm>
              <a:off x="8770763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7"/>
            <p:cNvSpPr/>
            <p:nvPr/>
          </p:nvSpPr>
          <p:spPr>
            <a:xfrm>
              <a:off x="3837147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7"/>
            <p:cNvSpPr/>
            <p:nvPr/>
          </p:nvSpPr>
          <p:spPr>
            <a:xfrm>
              <a:off x="4285658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7"/>
            <p:cNvSpPr/>
            <p:nvPr/>
          </p:nvSpPr>
          <p:spPr>
            <a:xfrm>
              <a:off x="4734169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7"/>
            <p:cNvSpPr/>
            <p:nvPr/>
          </p:nvSpPr>
          <p:spPr>
            <a:xfrm>
              <a:off x="5182681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>
              <a:off x="5631192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>
              <a:off x="6079703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6528215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>
              <a:off x="6976726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7"/>
            <p:cNvSpPr/>
            <p:nvPr/>
          </p:nvSpPr>
          <p:spPr>
            <a:xfrm>
              <a:off x="7425229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7"/>
            <p:cNvSpPr/>
            <p:nvPr/>
          </p:nvSpPr>
          <p:spPr>
            <a:xfrm>
              <a:off x="7873740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7"/>
            <p:cNvSpPr/>
            <p:nvPr/>
          </p:nvSpPr>
          <p:spPr>
            <a:xfrm>
              <a:off x="8322251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7"/>
            <p:cNvSpPr/>
            <p:nvPr/>
          </p:nvSpPr>
          <p:spPr>
            <a:xfrm>
              <a:off x="8770763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7"/>
            <p:cNvSpPr/>
            <p:nvPr/>
          </p:nvSpPr>
          <p:spPr>
            <a:xfrm>
              <a:off x="3837147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7"/>
            <p:cNvSpPr/>
            <p:nvPr/>
          </p:nvSpPr>
          <p:spPr>
            <a:xfrm>
              <a:off x="4285658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7"/>
            <p:cNvSpPr/>
            <p:nvPr/>
          </p:nvSpPr>
          <p:spPr>
            <a:xfrm>
              <a:off x="4734169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7"/>
            <p:cNvSpPr/>
            <p:nvPr/>
          </p:nvSpPr>
          <p:spPr>
            <a:xfrm>
              <a:off x="5182681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5631192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6079703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528215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6976726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7425229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>
              <a:off x="7873740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>
              <a:off x="8322251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>
              <a:off x="8770763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7"/>
            <p:cNvSpPr/>
            <p:nvPr/>
          </p:nvSpPr>
          <p:spPr>
            <a:xfrm>
              <a:off x="3388636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>
              <a:off x="3837147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7"/>
            <p:cNvSpPr/>
            <p:nvPr/>
          </p:nvSpPr>
          <p:spPr>
            <a:xfrm>
              <a:off x="4285658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7"/>
            <p:cNvSpPr/>
            <p:nvPr/>
          </p:nvSpPr>
          <p:spPr>
            <a:xfrm>
              <a:off x="4734169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5182681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5631192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6079703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6528215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6976726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7425229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7873740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8322251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8770763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3388636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3837147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4285658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4734169" y="4336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5182681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5631192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6079703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6528215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6976726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7425229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7873740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8322251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8770763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3837147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4285658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4734169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5182681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5631192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6079703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6528215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6976726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7425229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7873740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8322251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8770763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3837147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4285658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4734169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5182681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5631192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6079703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6528215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6976726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7425229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7873740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8322251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8770763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3837147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4285658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4734169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5182681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5631192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6079703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6528215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6976726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7425229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7873740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8322251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8770763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3837147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4285658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4734169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5182681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5631192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6079703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6528215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6976726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7425229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7873740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8322251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8770763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3837147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4285658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4734169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5182681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5631192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6079703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6528215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6976726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7425229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7873740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8322251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8770763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7"/>
          <p:cNvSpPr/>
          <p:nvPr/>
        </p:nvSpPr>
        <p:spPr>
          <a:xfrm>
            <a:off x="3396590" y="0"/>
            <a:ext cx="3250800" cy="5143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7"/>
          <p:cNvSpPr/>
          <p:nvPr/>
        </p:nvSpPr>
        <p:spPr>
          <a:xfrm>
            <a:off x="0" y="0"/>
            <a:ext cx="341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7"/>
          <p:cNvSpPr/>
          <p:nvPr/>
        </p:nvSpPr>
        <p:spPr>
          <a:xfrm>
            <a:off x="685175" y="1799775"/>
            <a:ext cx="61200" cy="238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7"/>
          <p:cNvSpPr txBox="1"/>
          <p:nvPr>
            <p:ph type="ctrTitle"/>
          </p:nvPr>
        </p:nvSpPr>
        <p:spPr>
          <a:xfrm>
            <a:off x="992425" y="1799775"/>
            <a:ext cx="3136800" cy="173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" name="Google Shape;203;p17"/>
          <p:cNvSpPr txBox="1"/>
          <p:nvPr>
            <p:ph idx="1" type="subTitle"/>
          </p:nvPr>
        </p:nvSpPr>
        <p:spPr>
          <a:xfrm>
            <a:off x="992425" y="3579375"/>
            <a:ext cx="3136800" cy="607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4" name="Google Shape;204;p17"/>
          <p:cNvSpPr txBox="1"/>
          <p:nvPr>
            <p:ph idx="12" type="sldNum"/>
          </p:nvPr>
        </p:nvSpPr>
        <p:spPr>
          <a:xfrm>
            <a:off x="8472458" y="4706554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arstechnica.com/science/2016/05/how-ibms-new-five-qubit-universal-quantum-computer-works/" TargetMode="External"/><Relationship Id="rId4" Type="http://schemas.openxmlformats.org/officeDocument/2006/relationships/hyperlink" Target="https://journals.plos.org/plosone/article?id=10.1371/journal.pone.0208073" TargetMode="External"/><Relationship Id="rId5" Type="http://schemas.openxmlformats.org/officeDocument/2006/relationships/hyperlink" Target="https://www.newscientist.com/article/2240539-quantum-computer-chips-demonstrated-at-the-highest-temperatures-ever/" TargetMode="External"/><Relationship Id="rId6" Type="http://schemas.openxmlformats.org/officeDocument/2006/relationships/hyperlink" Target="https://techbeacon.com/security/waiting-quantum-computing-why-encryption-has-nothing-worry-about" TargetMode="External"/><Relationship Id="rId7" Type="http://schemas.openxmlformats.org/officeDocument/2006/relationships/hyperlink" Target="https://quantumxc.com/quantum-encryption-vs-post-quantum-cryptography-infographic/" TargetMode="External"/><Relationship Id="rId8" Type="http://schemas.openxmlformats.org/officeDocument/2006/relationships/hyperlink" Target="https://static1.squarespace.com/static/5a56fca2c027d8a33aa5c48f/t/5dcb32cd12b8a466e3ebb726/1573597906079/Exponential+Growth+11.12.19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8"/>
          <p:cNvSpPr txBox="1"/>
          <p:nvPr>
            <p:ph type="ctrTitle"/>
          </p:nvPr>
        </p:nvSpPr>
        <p:spPr>
          <a:xfrm>
            <a:off x="992425" y="1799775"/>
            <a:ext cx="3136800" cy="173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Quantum Computing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0" name="Google Shape;210;p18"/>
          <p:cNvSpPr txBox="1"/>
          <p:nvPr>
            <p:ph idx="1" type="subTitle"/>
          </p:nvPr>
        </p:nvSpPr>
        <p:spPr>
          <a:xfrm>
            <a:off x="992425" y="3579375"/>
            <a:ext cx="31368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By Martin O’Reilly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19"/>
          <p:cNvPicPr preferRelativeResize="0"/>
          <p:nvPr/>
        </p:nvPicPr>
        <p:blipFill rotWithShape="1">
          <a:blip r:embed="rId3">
            <a:alphaModFix/>
          </a:blip>
          <a:srcRect b="0" l="22644" r="22644" t="0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9"/>
          <p:cNvSpPr txBox="1"/>
          <p:nvPr>
            <p:ph type="title"/>
          </p:nvPr>
        </p:nvSpPr>
        <p:spPr>
          <a:xfrm>
            <a:off x="311700" y="205950"/>
            <a:ext cx="3889500" cy="183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Quantum Computing?</a:t>
            </a:r>
            <a:endParaRPr/>
          </a:p>
        </p:txBody>
      </p:sp>
      <p:sp>
        <p:nvSpPr>
          <p:cNvPr id="217" name="Google Shape;217;p19"/>
          <p:cNvSpPr txBox="1"/>
          <p:nvPr>
            <p:ph idx="1" type="body"/>
          </p:nvPr>
        </p:nvSpPr>
        <p:spPr>
          <a:xfrm>
            <a:off x="311700" y="2234525"/>
            <a:ext cx="3889500" cy="23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quantum computer is a computer which makes use of the quantum states of subatomic particles to store information.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Instead of bits it uses quantum bits, also known as qubits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Allows for calculations to be done exponentially faster than even the most powerful of </a:t>
            </a:r>
            <a:r>
              <a:rPr lang="en"/>
              <a:t>supercomputers</a:t>
            </a:r>
            <a:r>
              <a:rPr lang="en"/>
              <a:t> today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0"/>
          <p:cNvPicPr preferRelativeResize="0"/>
          <p:nvPr/>
        </p:nvPicPr>
        <p:blipFill rotWithShape="1">
          <a:blip r:embed="rId3">
            <a:alphaModFix/>
          </a:blip>
          <a:srcRect b="0" l="11264" r="11264" t="0"/>
          <a:stretch/>
        </p:blipFill>
        <p:spPr>
          <a:xfrm>
            <a:off x="5668450" y="955450"/>
            <a:ext cx="2384200" cy="3232600"/>
          </a:xfrm>
          <a:prstGeom prst="rect">
            <a:avLst/>
          </a:prstGeom>
          <a:noFill/>
          <a:ln cap="flat" cmpd="dbl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223" name="Google Shape;223;p20"/>
          <p:cNvSpPr txBox="1"/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Why don’t we have it yet?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4" name="Google Shape;224;p20"/>
          <p:cNvSpPr txBox="1"/>
          <p:nvPr>
            <p:ph idx="1" type="body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These computers do actually exist, just in very limited capacity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New computation methods would require new languages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Extreme environmental conditions are required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"/>
          <p:cNvSpPr txBox="1"/>
          <p:nvPr>
            <p:ph type="title"/>
          </p:nvPr>
        </p:nvSpPr>
        <p:spPr>
          <a:xfrm>
            <a:off x="291875" y="406900"/>
            <a:ext cx="30396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would this </a:t>
            </a:r>
            <a:r>
              <a:rPr lang="en"/>
              <a:t>affect</a:t>
            </a:r>
            <a:r>
              <a:rPr lang="en"/>
              <a:t> cryptography?</a:t>
            </a:r>
            <a:endParaRPr/>
          </a:p>
        </p:txBody>
      </p:sp>
      <p:sp>
        <p:nvSpPr>
          <p:cNvPr id="230" name="Google Shape;230;p21"/>
          <p:cNvSpPr txBox="1"/>
          <p:nvPr>
            <p:ph idx="1" type="body"/>
          </p:nvPr>
        </p:nvSpPr>
        <p:spPr>
          <a:xfrm>
            <a:off x="291938" y="2053718"/>
            <a:ext cx="3039600" cy="23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Much faster </a:t>
            </a:r>
            <a:r>
              <a:rPr lang="en">
                <a:solidFill>
                  <a:schemeClr val="dk1"/>
                </a:solidFill>
              </a:rPr>
              <a:t>computations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Efficient prime factorization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Fast cryptocoin mining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1" name="Google Shape;231;p21"/>
          <p:cNvSpPr/>
          <p:nvPr/>
        </p:nvSpPr>
        <p:spPr>
          <a:xfrm>
            <a:off x="4232750" y="0"/>
            <a:ext cx="4911300" cy="5143500"/>
          </a:xfrm>
          <a:prstGeom prst="parallelogram">
            <a:avLst>
              <a:gd fmla="val 25000" name="adj"/>
            </a:avLst>
          </a:prstGeom>
          <a:solidFill>
            <a:srgbClr val="FFFFFF"/>
          </a:solidFill>
          <a:ln>
            <a:noFill/>
          </a:ln>
          <a:effectLst>
            <a:outerShdw blurRad="50800" rotWithShape="0" algn="tl" dist="381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1"/>
          <p:cNvSpPr/>
          <p:nvPr/>
        </p:nvSpPr>
        <p:spPr>
          <a:xfrm>
            <a:off x="3331550" y="0"/>
            <a:ext cx="5633700" cy="5143500"/>
          </a:xfrm>
          <a:prstGeom prst="parallelogram">
            <a:avLst>
              <a:gd fmla="val 24220" name="adj"/>
            </a:avLst>
          </a:prstGeom>
          <a:solidFill>
            <a:srgbClr val="EEEEEE">
              <a:alpha val="6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21"/>
          <p:cNvPicPr preferRelativeResize="0"/>
          <p:nvPr/>
        </p:nvPicPr>
        <p:blipFill rotWithShape="1">
          <a:blip r:embed="rId3">
            <a:alphaModFix/>
          </a:blip>
          <a:srcRect b="0" l="19478" r="19478" t="0"/>
          <a:stretch/>
        </p:blipFill>
        <p:spPr>
          <a:xfrm>
            <a:off x="3562350" y="0"/>
            <a:ext cx="5581800" cy="5143500"/>
          </a:xfrm>
          <a:prstGeom prst="parallelogram">
            <a:avLst>
              <a:gd fmla="val 23683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22"/>
          <p:cNvPicPr preferRelativeResize="0"/>
          <p:nvPr/>
        </p:nvPicPr>
        <p:blipFill rotWithShape="1">
          <a:blip r:embed="rId3">
            <a:alphaModFix/>
          </a:blip>
          <a:srcRect b="0" l="9573" r="9565" t="0"/>
          <a:stretch/>
        </p:blipFill>
        <p:spPr>
          <a:xfrm>
            <a:off x="3389000" y="0"/>
            <a:ext cx="57548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2"/>
          <p:cNvSpPr txBox="1"/>
          <p:nvPr>
            <p:ph type="title"/>
          </p:nvPr>
        </p:nvSpPr>
        <p:spPr>
          <a:xfrm>
            <a:off x="321825" y="694100"/>
            <a:ext cx="2651400" cy="17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encryption of the future?</a:t>
            </a:r>
            <a:endParaRPr/>
          </a:p>
        </p:txBody>
      </p:sp>
      <p:sp>
        <p:nvSpPr>
          <p:cNvPr id="240" name="Google Shape;240;p22"/>
          <p:cNvSpPr txBox="1"/>
          <p:nvPr>
            <p:ph idx="1" type="body"/>
          </p:nvPr>
        </p:nvSpPr>
        <p:spPr>
          <a:xfrm>
            <a:off x="321825" y="2506879"/>
            <a:ext cx="2651400" cy="19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Some encryption methods today are seen as quantum-proof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Quantum computing will allow for new encryption methods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Perhaps nothing will change</a:t>
            </a:r>
            <a:endParaRPr/>
          </a:p>
        </p:txBody>
      </p:sp>
      <p:cxnSp>
        <p:nvCxnSpPr>
          <p:cNvPr id="241" name="Google Shape;241;p22"/>
          <p:cNvCxnSpPr/>
          <p:nvPr/>
        </p:nvCxnSpPr>
        <p:spPr>
          <a:xfrm>
            <a:off x="3389100" y="-2"/>
            <a:ext cx="300" cy="5143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</a:t>
            </a:r>
            <a:endParaRPr/>
          </a:p>
        </p:txBody>
      </p:sp>
      <p:sp>
        <p:nvSpPr>
          <p:cNvPr id="247" name="Google Shape;24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How IBM’s new five-qubit universal quantum computer works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Quantum++: A modern C++ quantum computing library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Quantum computer chips demonstrated at the highest temperatures ever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Waiting for quantum computing: Why encryption has nothing to worry about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Quantum Encryption vs. Post-Quantum Cryptography (with Infographic) | QuantumXC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https://static1.squarespace.com/static/5a56fca2c027d8a33aa5c48f/t/5dcb32cd12b8a466e3ebb726/1573597906079/Exponential+Growth+11.12.19.pdf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